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305" r:id="rId3"/>
    <p:sldId id="280" r:id="rId4"/>
    <p:sldId id="268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84" r:id="rId15"/>
    <p:sldId id="356" r:id="rId16"/>
    <p:sldId id="357" r:id="rId17"/>
    <p:sldId id="292" r:id="rId18"/>
    <p:sldId id="359" r:id="rId19"/>
    <p:sldId id="293" r:id="rId20"/>
    <p:sldId id="288" r:id="rId21"/>
    <p:sldId id="296" r:id="rId22"/>
    <p:sldId id="329" r:id="rId23"/>
    <p:sldId id="313" r:id="rId24"/>
    <p:sldId id="303" r:id="rId25"/>
    <p:sldId id="340" r:id="rId26"/>
    <p:sldId id="360" r:id="rId27"/>
    <p:sldId id="320" r:id="rId28"/>
    <p:sldId id="330" r:id="rId2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642" autoAdjust="0"/>
  </p:normalViewPr>
  <p:slideViewPr>
    <p:cSldViewPr>
      <p:cViewPr>
        <p:scale>
          <a:sx n="70" d="100"/>
          <a:sy n="70" d="100"/>
        </p:scale>
        <p:origin x="-130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25E69A-F101-413E-9992-65D18CC91EFB}" type="datetimeFigureOut">
              <a:rPr lang="ru-RU"/>
              <a:pPr>
                <a:defRPr/>
              </a:pPr>
              <a:t>29.06.2017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25CC3-EC27-4F12-A954-7A0658B53B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25491-6D9D-49D5-9BA6-DEFE261EA369}" type="datetimeFigureOut">
              <a:rPr lang="ru-RU"/>
              <a:pPr>
                <a:defRPr/>
              </a:pPr>
              <a:t>29.06.2017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3B777-3460-4767-ADBD-617BE3DCA3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17166-B6C0-46EC-8844-24F5F3E19EA5}" type="datetimeFigureOut">
              <a:rPr lang="ru-RU"/>
              <a:pPr>
                <a:defRPr/>
              </a:pPr>
              <a:t>29.06.2017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CCCF7-6111-43A2-94CC-77CF2848BC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61A3B-F521-4D6F-8CCB-2421C703D419}" type="datetimeFigureOut">
              <a:rPr lang="ru-RU"/>
              <a:pPr>
                <a:defRPr/>
              </a:pPr>
              <a:t>29.06.2017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51AEB-46A3-433F-BC3E-AE6AE28065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BBA355-4D83-43CF-B25D-ED40FEDDC5CB}" type="datetimeFigureOut">
              <a:rPr lang="ru-RU"/>
              <a:pPr>
                <a:defRPr/>
              </a:pPr>
              <a:t>29.06.2017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41EF83-2FA2-4C1C-B562-CF13AB89AE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ED96F-1A2D-4915-BB55-D80F0CE84A93}" type="datetimeFigureOut">
              <a:rPr lang="ru-RU"/>
              <a:pPr>
                <a:defRPr/>
              </a:pPr>
              <a:t>29.06.2017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360855-C798-4696-9FF0-0A92B1C3F2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887C1-E237-428B-9D36-D4873E22ED9C}" type="datetimeFigureOut">
              <a:rPr lang="ru-RU"/>
              <a:pPr>
                <a:defRPr/>
              </a:pPr>
              <a:t>29.06.2017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24CDC-336D-4231-8016-B83FE05AC9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77849-40D2-4DDA-B70F-1C5BC0DE01A5}" type="datetimeFigureOut">
              <a:rPr lang="ru-RU"/>
              <a:pPr>
                <a:defRPr/>
              </a:pPr>
              <a:t>29.06.2017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6CE6C-1A9D-488F-BDD0-A9C904474B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974EA-4908-44F6-8A49-00C2C0829358}" type="datetimeFigureOut">
              <a:rPr lang="ru-RU"/>
              <a:pPr>
                <a:defRPr/>
              </a:pPr>
              <a:t>29.06.2017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E27DDA-7FEB-47E0-9744-BFAE0FD9EB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9D1A5B-F641-4BA5-AB16-4CA49FB08D7B}" type="datetimeFigureOut">
              <a:rPr lang="ru-RU"/>
              <a:pPr>
                <a:defRPr/>
              </a:pPr>
              <a:t>29.06.2017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357FA8-0D5D-45C7-B1D9-EFEE0DC072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416DB-7AA5-4FEC-983D-16AE60368D83}" type="datetimeFigureOut">
              <a:rPr lang="ru-RU"/>
              <a:pPr>
                <a:defRPr/>
              </a:pPr>
              <a:t>29.06.2017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C3219-317A-497B-BFAD-3FD808EC12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728C938-AF2A-4D78-915A-CE5A5D2A98BD}" type="datetimeFigureOut">
              <a:rPr lang="ru-RU"/>
              <a:pPr>
                <a:defRPr/>
              </a:pPr>
              <a:t>29.06.2017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9658C05-BB8F-4DFD-8CF5-657DAE16DC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5.xml"/><Relationship Id="rId7" Type="http://schemas.openxmlformats.org/officeDocument/2006/relationships/slide" Target="slide9.xml"/><Relationship Id="rId12" Type="http://schemas.openxmlformats.org/officeDocument/2006/relationships/slide" Target="slide14.xml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11" Type="http://schemas.openxmlformats.org/officeDocument/2006/relationships/slide" Target="slide13.xml"/><Relationship Id="rId5" Type="http://schemas.openxmlformats.org/officeDocument/2006/relationships/slide" Target="slide7.xml"/><Relationship Id="rId10" Type="http://schemas.openxmlformats.org/officeDocument/2006/relationships/slide" Target="slide12.xml"/><Relationship Id="rId4" Type="http://schemas.openxmlformats.org/officeDocument/2006/relationships/slide" Target="slide6.xml"/><Relationship Id="rId9" Type="http://schemas.openxmlformats.org/officeDocument/2006/relationships/slide" Target="slide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kk.wikipedia.org/wiki/%D0%9C%D3%99%D1%82%D1%96%D0%BD%D0%B4%D1%96%D0%BA_%D0%B0%D2%9B%D0%BF%D0%B0%D1%80%D0%B0%D1%82" TargetMode="External"/><Relationship Id="rId2" Type="http://schemas.openxmlformats.org/officeDocument/2006/relationships/hyperlink" Target="https://kk.wikipedia.org/w/index.php?title=%D0%A1%D0%B0%D0%BD%D0%B4%D1%8B%D2%9B_%D0%B0%D2%9B%D0%BF%D0%B0%D1%80%D0%B0%D1%82&amp;action=edit&amp;redlink=1" TargetMode="External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hyperlink" Target="https://kk.wikipedia.org/wiki/%D0%9A%D1%83%D1%80%D1%81%D0%BE%D1%80" TargetMode="External"/><Relationship Id="rId7" Type="http://schemas.openxmlformats.org/officeDocument/2006/relationships/hyperlink" Target="https://kk.wikipedia.org/wiki/%D0%9E%D0%B9%D1%8B%D0%BD" TargetMode="External"/><Relationship Id="rId2" Type="http://schemas.openxmlformats.org/officeDocument/2006/relationships/hyperlink" Target="https://kk.wikipedia.org/wiki/%D0%9A%D0%BE%D0%BC%D0%BF%D1%8C%D1%8E%D1%82%D0%B5%D1%80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kk.wikipedia.org/wiki/%D0%9C%D0%B0%D0%BD%D0%B8%D0%BF%D1%83%D0%BB%D1%8F%D1%82%D0%BE%D1%80" TargetMode="External"/><Relationship Id="rId5" Type="http://schemas.openxmlformats.org/officeDocument/2006/relationships/hyperlink" Target="https://kk.wikipedia.org/wiki/%D0%96%D2%AF%D0%B9%D0%B5" TargetMode="External"/><Relationship Id="rId4" Type="http://schemas.openxmlformats.org/officeDocument/2006/relationships/hyperlink" Target="https://kk.wikipedia.org/wiki/%D0%93%D1%80%D0%B0%D1%84%D0%B8%D0%BA%D0%B0" TargetMode="External"/><Relationship Id="rId9" Type="http://schemas.openxmlformats.org/officeDocument/2006/relationships/slide" Target="slid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611560" y="260648"/>
            <a:ext cx="7632278" cy="2447528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5000" b="1" dirty="0" smtClean="0">
                <a:solidFill>
                  <a:srgbClr val="7030A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«Информатика  </a:t>
            </a:r>
            <a:r>
              <a:rPr lang="kk-KZ" sz="5000" b="1" dirty="0" smtClean="0">
                <a:solidFill>
                  <a:srgbClr val="7030A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әлеміне </a:t>
            </a:r>
            <a:r>
              <a:rPr lang="kk-KZ" sz="5000" b="1" dirty="0" smtClean="0">
                <a:solidFill>
                  <a:srgbClr val="7030A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саяхат” 5-6 сыныптарға</a:t>
            </a:r>
            <a:endParaRPr lang="ru-RU" sz="5000" b="1" dirty="0">
              <a:solidFill>
                <a:srgbClr val="7030A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2054" name="Picture 6" descr="https://im3-tub-kz.yandex.net/i?id=c211a10bb1537343560d8dd34504e6ce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1988840"/>
            <a:ext cx="4320480" cy="283733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123728" y="5589240"/>
            <a:ext cx="69571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err="1" smtClean="0">
                <a:latin typeface="Times New Roman" pitchFamily="18" charset="0"/>
                <a:cs typeface="Times New Roman" pitchFamily="18" charset="0"/>
              </a:rPr>
              <a:t>Бексолтан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latin typeface="Times New Roman" pitchFamily="18" charset="0"/>
                <a:cs typeface="Times New Roman" pitchFamily="18" charset="0"/>
              </a:rPr>
              <a:t>Алтынг</a:t>
            </a:r>
            <a:r>
              <a:rPr lang="kk-KZ" sz="2200" b="1" dirty="0" smtClean="0">
                <a:latin typeface="Times New Roman" pitchFamily="18" charset="0"/>
                <a:cs typeface="Times New Roman" pitchFamily="18" charset="0"/>
              </a:rPr>
              <a:t>үл информатика пәнінің мұғалімі.</a:t>
            </a:r>
          </a:p>
          <a:p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Юлия Пушкова ВКонтакт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33550"/>
            <a:ext cx="9144000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Прямоугольник 2"/>
          <p:cNvSpPr>
            <a:spLocks noChangeArrowheads="1"/>
          </p:cNvSpPr>
          <p:nvPr/>
        </p:nvSpPr>
        <p:spPr bwMode="auto">
          <a:xfrm>
            <a:off x="0" y="0"/>
            <a:ext cx="93249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4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Ойлан</a:t>
            </a:r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тап» </a:t>
            </a:r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аялдамасы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95288" y="692150"/>
          <a:ext cx="8532440" cy="5256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6488"/>
                <a:gridCol w="1706488"/>
                <a:gridCol w="1706488"/>
                <a:gridCol w="1706488"/>
                <a:gridCol w="1706488"/>
              </a:tblGrid>
              <a:tr h="2628292">
                <a:tc>
                  <a:txBody>
                    <a:bodyPr/>
                    <a:lstStyle/>
                    <a:p>
                      <a:pPr algn="ctr"/>
                      <a:r>
                        <a:rPr lang="ru-RU" sz="96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  <a:hlinkClick r:id="rId2" action="ppaction://hlinksldjump"/>
                        </a:rPr>
                        <a:t>1</a:t>
                      </a:r>
                      <a:endParaRPr lang="ru-RU" sz="96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6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  <a:hlinkClick r:id="rId3" action="ppaction://hlinksldjump"/>
                        </a:rPr>
                        <a:t>2</a:t>
                      </a:r>
                      <a:endParaRPr lang="ru-RU" sz="96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6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  <a:hlinkClick r:id="rId4" action="ppaction://hlinksldjump"/>
                        </a:rPr>
                        <a:t>3</a:t>
                      </a:r>
                      <a:endParaRPr lang="ru-RU" sz="96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6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  <a:hlinkClick r:id="rId5" action="ppaction://hlinksldjump"/>
                        </a:rPr>
                        <a:t>4</a:t>
                      </a:r>
                      <a:endParaRPr lang="ru-RU" sz="96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6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  <a:hlinkClick r:id="rId6" action="ppaction://hlinksldjump"/>
                        </a:rPr>
                        <a:t>5</a:t>
                      </a:r>
                      <a:endParaRPr lang="ru-RU" sz="96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628292">
                <a:tc>
                  <a:txBody>
                    <a:bodyPr/>
                    <a:lstStyle/>
                    <a:p>
                      <a:pPr algn="ctr"/>
                      <a:r>
                        <a:rPr lang="ru-RU" sz="9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  <a:hlinkClick r:id="rId7" action="ppaction://hlinksldjump"/>
                        </a:rPr>
                        <a:t>6</a:t>
                      </a:r>
                      <a:endParaRPr lang="ru-RU" sz="9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  <a:hlinkClick r:id="rId8" action="ppaction://hlinksldjump"/>
                        </a:rPr>
                        <a:t>7</a:t>
                      </a:r>
                      <a:endParaRPr lang="ru-RU" sz="9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  <a:hlinkClick r:id="rId9" action="ppaction://hlinksldjump"/>
                        </a:rPr>
                        <a:t>8</a:t>
                      </a:r>
                      <a:endParaRPr lang="ru-RU" sz="9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  <a:hlinkClick r:id="rId10" action="ppaction://hlinksldjump"/>
                        </a:rPr>
                        <a:t>9</a:t>
                      </a:r>
                      <a:endParaRPr lang="ru-RU" sz="9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  <a:hlinkClick r:id="rId11" action="ppaction://hlinksldjump"/>
                        </a:rPr>
                        <a:t>10</a:t>
                      </a:r>
                      <a:endParaRPr lang="ru-RU" sz="9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Стрелка вправо 3">
            <a:hlinkClick r:id="rId12" action="ppaction://hlinksldjump"/>
          </p:cNvPr>
          <p:cNvSpPr/>
          <p:nvPr/>
        </p:nvSpPr>
        <p:spPr>
          <a:xfrm>
            <a:off x="5651500" y="6021388"/>
            <a:ext cx="2808288" cy="8366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 err="1" smtClean="0">
                <a:solidFill>
                  <a:srgbClr val="002060"/>
                </a:solidFill>
              </a:rPr>
              <a:t>Әрі қарай</a:t>
            </a:r>
            <a:endParaRPr lang="ru-RU" sz="3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ChangeArrowheads="1"/>
          </p:cNvSpPr>
          <p:nvPr/>
        </p:nvSpPr>
        <p:spPr bwMode="auto">
          <a:xfrm>
            <a:off x="0" y="98055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Кітаптағы мәтінді, суретті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де, </a:t>
            </a:r>
          </a:p>
          <a:p>
            <a:pPr algn="ctr"/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Мониторға шығарады лезде.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7" name="Picture 3" descr="Сканер А4 Epson Perfection V500 Photo B11B189033 - Харьков. Интернет-магазин в Харькове Cobra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3143250"/>
            <a:ext cx="5113337" cy="342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6443663" y="4941888"/>
            <a:ext cx="2319337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54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сканер</a:t>
            </a:r>
            <a:endParaRPr lang="ru-RU" sz="5400" b="1">
              <a:solidFill>
                <a:srgbClr val="984807"/>
              </a:solidFill>
              <a:latin typeface="Calibri" pitchFamily="34" charset="0"/>
            </a:endParaRPr>
          </a:p>
        </p:txBody>
      </p:sp>
      <p:sp>
        <p:nvSpPr>
          <p:cNvPr id="6" name="Стрелка влево 5">
            <a:hlinkClick r:id="rId3" action="ppaction://hlinksldjump"/>
          </p:cNvPr>
          <p:cNvSpPr/>
          <p:nvPr/>
        </p:nvSpPr>
        <p:spPr>
          <a:xfrm>
            <a:off x="6011863" y="6165850"/>
            <a:ext cx="2663825" cy="692150"/>
          </a:xfrm>
          <a:prstGeom prst="lef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 err="1" smtClean="0">
                <a:solidFill>
                  <a:srgbClr val="002060"/>
                </a:solidFill>
              </a:rPr>
              <a:t>Артқа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ChangeArrowheads="1"/>
          </p:cNvSpPr>
          <p:nvPr/>
        </p:nvSpPr>
        <p:spPr bwMode="auto">
          <a:xfrm>
            <a:off x="0" y="410190"/>
            <a:ext cx="9144000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3000" dirty="0" err="1"/>
              <a:t>мәтін </a:t>
            </a:r>
            <a:r>
              <a:rPr lang="ru-RU" sz="3000" dirty="0"/>
              <a:t>мен </a:t>
            </a:r>
            <a:r>
              <a:rPr lang="ru-RU" sz="3000" dirty="0" err="1"/>
              <a:t>кескіндерді</a:t>
            </a:r>
            <a:r>
              <a:rPr lang="ru-RU" sz="3000" dirty="0"/>
              <a:t> </a:t>
            </a:r>
            <a:r>
              <a:rPr lang="ru-RU" sz="3000" dirty="0" err="1"/>
              <a:t>қағазға немесе</a:t>
            </a:r>
            <a:r>
              <a:rPr lang="ru-RU" sz="3000" dirty="0"/>
              <a:t> </a:t>
            </a:r>
            <a:r>
              <a:rPr lang="ru-RU" sz="3000" dirty="0" err="1"/>
              <a:t>басқа </a:t>
            </a:r>
            <a:r>
              <a:rPr lang="ru-RU" sz="3000" dirty="0"/>
              <a:t>да </a:t>
            </a:r>
            <a:r>
              <a:rPr lang="ru-RU" sz="3000" dirty="0" err="1"/>
              <a:t>басып</a:t>
            </a:r>
            <a:r>
              <a:rPr lang="ru-RU" sz="3000" dirty="0"/>
              <a:t> </a:t>
            </a:r>
            <a:r>
              <a:rPr lang="ru-RU" sz="3000" dirty="0" err="1"/>
              <a:t>шығарылатын арқауларға шығаруға арналған құрылғы</a:t>
            </a:r>
            <a:r>
              <a:rPr lang="ru-RU" sz="3000" dirty="0"/>
              <a:t>, </a:t>
            </a:r>
            <a:r>
              <a:rPr lang="ru-RU" sz="3000" dirty="0" err="1"/>
              <a:t>ЭЕМ-ның ақпарат басып</a:t>
            </a:r>
            <a:r>
              <a:rPr lang="ru-RU" sz="3000" dirty="0"/>
              <a:t> </a:t>
            </a:r>
            <a:r>
              <a:rPr lang="ru-RU" sz="3000" dirty="0" err="1"/>
              <a:t>шығаруға арналған перифериялық құрылғыларының бір</a:t>
            </a:r>
            <a:r>
              <a:rPr lang="ru-RU" sz="3000" dirty="0"/>
              <a:t> </a:t>
            </a:r>
            <a:r>
              <a:rPr lang="ru-RU" sz="3000" dirty="0" err="1"/>
              <a:t>түрі</a:t>
            </a:r>
            <a:r>
              <a:rPr lang="ru-RU" sz="3000" dirty="0"/>
              <a:t>.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19" name="Picture 3" descr="Лучшие продукты на российском компьютерном рынке 2003 - 12, …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3284538"/>
            <a:ext cx="4762500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5940425" y="4868863"/>
            <a:ext cx="250825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принтер</a:t>
            </a:r>
            <a:endParaRPr lang="ru-RU" sz="4800" b="1">
              <a:solidFill>
                <a:srgbClr val="984807"/>
              </a:solidFill>
              <a:latin typeface="Calibri" pitchFamily="34" charset="0"/>
            </a:endParaRPr>
          </a:p>
        </p:txBody>
      </p:sp>
      <p:sp>
        <p:nvSpPr>
          <p:cNvPr id="8" name="Стрелка влево 7">
            <a:hlinkClick r:id="rId3" action="ppaction://hlinksldjump"/>
          </p:cNvPr>
          <p:cNvSpPr/>
          <p:nvPr/>
        </p:nvSpPr>
        <p:spPr>
          <a:xfrm>
            <a:off x="6011863" y="6165850"/>
            <a:ext cx="2663825" cy="692150"/>
          </a:xfrm>
          <a:prstGeom prst="lef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 err="1" smtClean="0">
                <a:solidFill>
                  <a:srgbClr val="002060"/>
                </a:solidFill>
              </a:rPr>
              <a:t>Артқа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ChangeArrowheads="1"/>
          </p:cNvSpPr>
          <p:nvPr/>
        </p:nvSpPr>
        <p:spPr bwMode="auto">
          <a:xfrm>
            <a:off x="0" y="240974"/>
            <a:ext cx="9144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Мәліметті шығаруға арналған, телевизорға ұқсас компьютердің құрылғысы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5" name="Picture 3" descr="Монитор Acer AL1716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86000"/>
            <a:ext cx="4572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5435600" y="4797425"/>
            <a:ext cx="25590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монитор</a:t>
            </a:r>
            <a:endParaRPr lang="ru-RU" sz="4800" b="1">
              <a:solidFill>
                <a:srgbClr val="984807"/>
              </a:solidFill>
              <a:latin typeface="Calibri" pitchFamily="34" charset="0"/>
            </a:endParaRPr>
          </a:p>
        </p:txBody>
      </p:sp>
      <p:sp>
        <p:nvSpPr>
          <p:cNvPr id="9" name="Стрелка влево 8">
            <a:hlinkClick r:id="rId3" action="ppaction://hlinksldjump"/>
          </p:cNvPr>
          <p:cNvSpPr/>
          <p:nvPr/>
        </p:nvSpPr>
        <p:spPr>
          <a:xfrm>
            <a:off x="6011863" y="5949280"/>
            <a:ext cx="2663825" cy="692150"/>
          </a:xfrm>
          <a:prstGeom prst="lef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 err="1" smtClean="0">
                <a:solidFill>
                  <a:srgbClr val="002060"/>
                </a:solidFill>
              </a:rPr>
              <a:t>Артқа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ChangeArrowheads="1"/>
          </p:cNvSpPr>
          <p:nvPr/>
        </p:nvSpPr>
        <p:spPr bwMode="auto">
          <a:xfrm>
            <a:off x="0" y="307649"/>
            <a:ext cx="9144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Енгізуге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арналған құрылғы, компьютердің қолы сияқты, жұмыс бастала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бере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сен оны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қолыңа аласың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32771" name="Picture 3" descr="Коврик для мыши, гелевый Артикул: f.004424 Код: 15909 Про. - Мультимедиа - Мультимедиа - Персональный сай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84538"/>
            <a:ext cx="4572000" cy="3398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6084888" y="4941888"/>
            <a:ext cx="25042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 b="1" dirty="0" err="1" smtClean="0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тышқан</a:t>
            </a:r>
            <a:endParaRPr lang="ru-RU" sz="4800" b="1" dirty="0">
              <a:solidFill>
                <a:srgbClr val="984807"/>
              </a:solidFill>
              <a:latin typeface="Calibri" pitchFamily="34" charset="0"/>
            </a:endParaRPr>
          </a:p>
        </p:txBody>
      </p:sp>
      <p:sp>
        <p:nvSpPr>
          <p:cNvPr id="5" name="Стрелка влево 4">
            <a:hlinkClick r:id="rId3" action="ppaction://hlinksldjump"/>
          </p:cNvPr>
          <p:cNvSpPr/>
          <p:nvPr/>
        </p:nvSpPr>
        <p:spPr>
          <a:xfrm>
            <a:off x="6011863" y="6165850"/>
            <a:ext cx="2663825" cy="692150"/>
          </a:xfrm>
          <a:prstGeom prst="lef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 err="1" smtClean="0">
                <a:solidFill>
                  <a:srgbClr val="002060"/>
                </a:solidFill>
              </a:rPr>
              <a:t>Артқа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ChangeArrowheads="1"/>
          </p:cNvSpPr>
          <p:nvPr/>
        </p:nvSpPr>
        <p:spPr bwMode="auto">
          <a:xfrm>
            <a:off x="0" y="601336"/>
            <a:ext cx="9144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4000" dirty="0" err="1"/>
              <a:t>оның көмегімен </a:t>
            </a:r>
            <a:r>
              <a:rPr lang="ru-RU" sz="4000" dirty="0" err="1">
                <a:hlinkClick r:id="rId2" tooltip="Сандық ақпарат (мұндай бет жоқ)"/>
              </a:rPr>
              <a:t>сандық</a:t>
            </a:r>
            <a:r>
              <a:rPr lang="ru-RU" sz="4000" dirty="0" err="1"/>
              <a:t> және </a:t>
            </a:r>
            <a:r>
              <a:rPr lang="ru-RU" sz="4000" dirty="0" err="1">
                <a:hlinkClick r:id="rId3" tooltip="Мәтіндік ақпарат"/>
              </a:rPr>
              <a:t>мәтіндік ақпараттарды</a:t>
            </a:r>
            <a:r>
              <a:rPr lang="ru-RU" sz="4000" dirty="0" err="1"/>
              <a:t> немесе</a:t>
            </a:r>
            <a:r>
              <a:rPr lang="ru-RU" sz="4000" dirty="0"/>
              <a:t> </a:t>
            </a:r>
            <a:r>
              <a:rPr lang="ru-RU" sz="4000" dirty="0" err="1"/>
              <a:t>түрлі командаларды</a:t>
            </a:r>
            <a:r>
              <a:rPr lang="ru-RU" sz="4000" dirty="0"/>
              <a:t> </a:t>
            </a:r>
            <a:r>
              <a:rPr lang="ru-RU" sz="4000" dirty="0" err="1"/>
              <a:t>енгізуге</a:t>
            </a:r>
            <a:r>
              <a:rPr lang="ru-RU" sz="4000" dirty="0"/>
              <a:t> </a:t>
            </a:r>
            <a:r>
              <a:rPr lang="ru-RU" sz="4000" dirty="0" err="1"/>
              <a:t>болады</a:t>
            </a:r>
            <a:r>
              <a:rPr lang="ru-RU" sz="4000" dirty="0"/>
              <a:t>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7" name="Picture 3" descr="Клавиатура и мышь Microsoft Reclusa Gaming Keyboard Black US…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3357563"/>
            <a:ext cx="471170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5435600" y="4797425"/>
            <a:ext cx="34226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клавиатура</a:t>
            </a:r>
            <a:endParaRPr lang="ru-RU" sz="4800" b="1">
              <a:solidFill>
                <a:srgbClr val="984807"/>
              </a:solidFill>
              <a:latin typeface="Calibri" pitchFamily="34" charset="0"/>
            </a:endParaRPr>
          </a:p>
        </p:txBody>
      </p:sp>
      <p:sp>
        <p:nvSpPr>
          <p:cNvPr id="6" name="Стрелка влево 5">
            <a:hlinkClick r:id="rId5" action="ppaction://hlinksldjump"/>
          </p:cNvPr>
          <p:cNvSpPr/>
          <p:nvPr/>
        </p:nvSpPr>
        <p:spPr>
          <a:xfrm>
            <a:off x="6084168" y="5877272"/>
            <a:ext cx="2663825" cy="692150"/>
          </a:xfrm>
          <a:prstGeom prst="lef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 err="1" smtClean="0">
                <a:solidFill>
                  <a:srgbClr val="002060"/>
                </a:solidFill>
              </a:rPr>
              <a:t>Артқа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ChangeArrowheads="1"/>
          </p:cNvSpPr>
          <p:nvPr/>
        </p:nvSpPr>
        <p:spPr bwMode="auto">
          <a:xfrm>
            <a:off x="0" y="528936"/>
            <a:ext cx="9144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4000" dirty="0" err="1"/>
              <a:t>кез</a:t>
            </a:r>
            <a:r>
              <a:rPr lang="ru-RU" sz="4000" dirty="0"/>
              <a:t> </a:t>
            </a:r>
            <a:r>
              <a:rPr lang="ru-RU" sz="4000" dirty="0" err="1"/>
              <a:t>келген</a:t>
            </a:r>
            <a:r>
              <a:rPr lang="ru-RU" sz="4000" dirty="0"/>
              <a:t> </a:t>
            </a:r>
            <a:r>
              <a:rPr lang="ru-RU" sz="4000" dirty="0" err="1"/>
              <a:t>компьютерлермен</a:t>
            </a:r>
            <a:r>
              <a:rPr lang="ru-RU" sz="4000" dirty="0"/>
              <a:t> </a:t>
            </a:r>
            <a:r>
              <a:rPr lang="ru-RU" sz="4000" dirty="0" err="1"/>
              <a:t>бүкіл әлем бойынша</a:t>
            </a:r>
            <a:r>
              <a:rPr lang="ru-RU" sz="4000" dirty="0"/>
              <a:t> </a:t>
            </a:r>
            <a:r>
              <a:rPr lang="ru-RU" sz="4000" dirty="0" err="1"/>
              <a:t>ақпарат алмасу</a:t>
            </a:r>
            <a:r>
              <a:rPr lang="ru-RU" sz="4000" dirty="0"/>
              <a:t> мен беру </a:t>
            </a:r>
            <a:r>
              <a:rPr lang="ru-RU" sz="4000" dirty="0" err="1"/>
              <a:t>мүмкіндігі</a:t>
            </a:r>
            <a:r>
              <a:rPr lang="ru-RU" sz="4000" dirty="0"/>
              <a:t>, </a:t>
            </a:r>
            <a:r>
              <a:rPr lang="ru-RU" sz="4000" dirty="0" err="1"/>
              <a:t>желілер</a:t>
            </a:r>
            <a:r>
              <a:rPr lang="ru-RU" sz="4000" dirty="0"/>
              <a:t> </a:t>
            </a:r>
            <a:r>
              <a:rPr lang="ru-RU" sz="4000" dirty="0" err="1"/>
              <a:t>жүйесі</a:t>
            </a:r>
            <a:r>
              <a:rPr lang="ru-RU" sz="4000" dirty="0"/>
              <a:t>.</a:t>
            </a:r>
            <a:endParaRPr lang="kk-KZ" sz="4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3" name="Picture 3" descr="Мир Вам. - Христианский портал &quot; Клеветников в Интернете привлекут к суду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3357563"/>
            <a:ext cx="4445000" cy="329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5435600" y="4797425"/>
            <a:ext cx="302101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Интернет </a:t>
            </a:r>
            <a:endParaRPr lang="ru-RU" sz="4800" b="1">
              <a:solidFill>
                <a:srgbClr val="984807"/>
              </a:solidFill>
              <a:latin typeface="Calibri" pitchFamily="34" charset="0"/>
            </a:endParaRPr>
          </a:p>
        </p:txBody>
      </p:sp>
      <p:sp>
        <p:nvSpPr>
          <p:cNvPr id="6" name="Стрелка влево 5">
            <a:hlinkClick r:id="rId3" action="ppaction://hlinksldjump"/>
          </p:cNvPr>
          <p:cNvSpPr/>
          <p:nvPr/>
        </p:nvSpPr>
        <p:spPr>
          <a:xfrm>
            <a:off x="6011863" y="6165850"/>
            <a:ext cx="2663825" cy="692150"/>
          </a:xfrm>
          <a:prstGeom prst="lef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 err="1" smtClean="0">
                <a:solidFill>
                  <a:srgbClr val="002060"/>
                </a:solidFill>
              </a:rPr>
              <a:t>Артқа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ChangeArrowheads="1"/>
          </p:cNvSpPr>
          <p:nvPr/>
        </p:nvSpPr>
        <p:spPr bwMode="auto">
          <a:xfrm>
            <a:off x="0" y="506443"/>
            <a:ext cx="91440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3200" dirty="0" err="1"/>
              <a:t>ақпаратты сақтау және қайта шығару қасиеті </a:t>
            </a:r>
            <a:r>
              <a:rPr lang="ru-RU" sz="3200" dirty="0"/>
              <a:t>бар </a:t>
            </a:r>
            <a:r>
              <a:rPr lang="ru-RU" sz="3200" dirty="0" err="1"/>
              <a:t>жұқа материалмен</a:t>
            </a:r>
            <a:r>
              <a:rPr lang="ru-RU" sz="3200" dirty="0"/>
              <a:t> </a:t>
            </a:r>
            <a:r>
              <a:rPr lang="ru-RU" sz="3200" dirty="0" err="1"/>
              <a:t>қапталған дөңгелек </a:t>
            </a:r>
            <a:r>
              <a:rPr lang="ru-RU" sz="3200" dirty="0"/>
              <a:t>пластинка </a:t>
            </a:r>
            <a:r>
              <a:rPr lang="ru-RU" sz="3200" dirty="0" err="1"/>
              <a:t>түрінде жасалған мәлімет тасуыш</a:t>
            </a:r>
            <a:r>
              <a:rPr lang="ru-RU" sz="3200" dirty="0"/>
              <a:t> </a:t>
            </a:r>
            <a:r>
              <a:rPr lang="ru-RU" sz="3200" dirty="0" err="1"/>
              <a:t>құрылғы</a:t>
            </a:r>
            <a:r>
              <a:rPr lang="ru-RU" sz="3200" dirty="0"/>
              <a:t>. 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9" name="Picture 3" descr="Clinical Trials and Images of Disc"/>
          <p:cNvPicPr>
            <a:picLocks noChangeAspect="1" noChangeArrowheads="1"/>
          </p:cNvPicPr>
          <p:nvPr/>
        </p:nvPicPr>
        <p:blipFill>
          <a:blip r:embed="rId2" cstate="print"/>
          <a:srcRect l="19415" t="6219" r="17268"/>
          <a:stretch>
            <a:fillRect/>
          </a:stretch>
        </p:blipFill>
        <p:spPr bwMode="auto">
          <a:xfrm>
            <a:off x="395288" y="2997200"/>
            <a:ext cx="3529012" cy="357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6732588" y="4941888"/>
            <a:ext cx="1962150" cy="110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66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диск</a:t>
            </a:r>
            <a:endParaRPr lang="ru-RU" sz="6600" b="1">
              <a:solidFill>
                <a:srgbClr val="984807"/>
              </a:solidFill>
              <a:latin typeface="Calibri" pitchFamily="34" charset="0"/>
            </a:endParaRPr>
          </a:p>
        </p:txBody>
      </p:sp>
      <p:sp>
        <p:nvSpPr>
          <p:cNvPr id="6" name="Стрелка влево 5">
            <a:hlinkClick r:id="rId3" action="ppaction://hlinksldjump"/>
          </p:cNvPr>
          <p:cNvSpPr/>
          <p:nvPr/>
        </p:nvSpPr>
        <p:spPr>
          <a:xfrm>
            <a:off x="6011863" y="6165850"/>
            <a:ext cx="2663825" cy="692150"/>
          </a:xfrm>
          <a:prstGeom prst="lef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 err="1" smtClean="0">
                <a:solidFill>
                  <a:srgbClr val="002060"/>
                </a:solidFill>
              </a:rPr>
              <a:t>Артқа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404664"/>
            <a:ext cx="9144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800" u="sng" dirty="0" err="1">
                <a:hlinkClick r:id="rId2" tooltip="Компьютер"/>
              </a:rPr>
              <a:t>компьютерге</a:t>
            </a:r>
            <a:r>
              <a:rPr lang="ru-RU" sz="2800" dirty="0"/>
              <a:t> </a:t>
            </a:r>
            <a:r>
              <a:rPr lang="ru-RU" sz="2800" dirty="0" err="1"/>
              <a:t>мәндерді енгізуге</a:t>
            </a:r>
            <a:r>
              <a:rPr lang="ru-RU" sz="2800" dirty="0"/>
              <a:t> </a:t>
            </a:r>
            <a:r>
              <a:rPr lang="ru-RU" sz="2800" dirty="0" err="1"/>
              <a:t>пайдаланылатын</a:t>
            </a:r>
            <a:r>
              <a:rPr lang="ru-RU" sz="2800" dirty="0"/>
              <a:t> </a:t>
            </a:r>
            <a:r>
              <a:rPr lang="ru-RU" sz="2800" dirty="0" err="1"/>
              <a:t>тетікше</a:t>
            </a:r>
            <a:r>
              <a:rPr lang="ru-RU" sz="2800" dirty="0"/>
              <a:t>. </a:t>
            </a:r>
            <a:r>
              <a:rPr lang="ru-RU" sz="2800" dirty="0" err="1" smtClean="0">
                <a:hlinkClick r:id="rId3" tooltip="Курсор"/>
              </a:rPr>
              <a:t>курсорымен</a:t>
            </a:r>
            <a:r>
              <a:rPr lang="ru-RU" sz="2800" dirty="0"/>
              <a:t> </a:t>
            </a:r>
            <a:r>
              <a:rPr lang="ru-RU" sz="2800" dirty="0" err="1"/>
              <a:t>басқарылатын және берілген</a:t>
            </a:r>
            <a:r>
              <a:rPr lang="ru-RU" sz="2800" dirty="0"/>
              <a:t> </a:t>
            </a:r>
            <a:r>
              <a:rPr lang="ru-RU" sz="2800" dirty="0" err="1"/>
              <a:t>тапсырманың </a:t>
            </a:r>
            <a:r>
              <a:rPr lang="ru-RU" sz="2800" dirty="0" err="1">
                <a:hlinkClick r:id="rId4" tooltip="Графика"/>
              </a:rPr>
              <a:t>графикалық</a:t>
            </a:r>
            <a:r>
              <a:rPr lang="ru-RU" sz="2800" dirty="0" err="1"/>
              <a:t> </a:t>
            </a:r>
            <a:r>
              <a:rPr lang="ru-RU" sz="2800" dirty="0" err="1">
                <a:hlinkClick r:id="rId5" tooltip="Жүйе"/>
              </a:rPr>
              <a:t>жүйедегі</a:t>
            </a:r>
            <a:r>
              <a:rPr lang="ru-RU" sz="2800" dirty="0" err="1"/>
              <a:t> координатын</a:t>
            </a:r>
            <a:r>
              <a:rPr lang="ru-RU" sz="2800" dirty="0"/>
              <a:t> </a:t>
            </a:r>
            <a:r>
              <a:rPr lang="ru-RU" sz="2800" dirty="0" err="1"/>
              <a:t>көрсетуге арналған иінді</a:t>
            </a:r>
            <a:r>
              <a:rPr lang="ru-RU" sz="2800" dirty="0"/>
              <a:t> </a:t>
            </a:r>
            <a:r>
              <a:rPr lang="ru-RU" sz="2800" dirty="0">
                <a:hlinkClick r:id="rId6" tooltip="Манипулятор"/>
              </a:rPr>
              <a:t>манипулятор</a:t>
            </a:r>
            <a:r>
              <a:rPr lang="ru-RU" sz="2800" dirty="0"/>
              <a:t>. </a:t>
            </a:r>
            <a:r>
              <a:rPr lang="ru-RU" sz="2800" dirty="0" err="1" smtClean="0">
                <a:hlinkClick r:id="rId2" tooltip="Компьютер"/>
              </a:rPr>
              <a:t>Компьютерлік</a:t>
            </a:r>
            <a:r>
              <a:rPr lang="ru-RU" sz="2800" dirty="0" smtClean="0"/>
              <a:t> </a:t>
            </a:r>
            <a:r>
              <a:rPr lang="ru-RU" sz="2800" dirty="0" err="1" smtClean="0">
                <a:hlinkClick r:id="rId7" tooltip="Ойын"/>
              </a:rPr>
              <a:t>ойындарда</a:t>
            </a:r>
            <a:r>
              <a:rPr lang="ru-RU" sz="2800" dirty="0"/>
              <a:t> </a:t>
            </a:r>
            <a:r>
              <a:rPr lang="ru-RU" sz="2800" dirty="0" err="1"/>
              <a:t>тінтуір</a:t>
            </a:r>
            <a:r>
              <a:rPr lang="ru-RU" sz="2800" dirty="0"/>
              <a:t> </a:t>
            </a:r>
            <a:r>
              <a:rPr lang="ru-RU" sz="2800" dirty="0" err="1"/>
              <a:t>орнына</a:t>
            </a:r>
            <a:r>
              <a:rPr lang="ru-RU" sz="2800" dirty="0"/>
              <a:t> </a:t>
            </a:r>
            <a:r>
              <a:rPr lang="ru-RU" sz="2800" dirty="0" err="1"/>
              <a:t>қолданылады.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6" name="Picture 4" descr="Джойстик Genius MetalStrike 3D USB 13 программируемых кнопок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2860675"/>
            <a:ext cx="2843213" cy="383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5435600" y="4797425"/>
            <a:ext cx="287178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джойстик</a:t>
            </a:r>
            <a:endParaRPr lang="ru-RU" sz="4800" b="1">
              <a:solidFill>
                <a:srgbClr val="984807"/>
              </a:solidFill>
              <a:latin typeface="Calibri" pitchFamily="34" charset="0"/>
            </a:endParaRPr>
          </a:p>
        </p:txBody>
      </p:sp>
      <p:sp>
        <p:nvSpPr>
          <p:cNvPr id="6" name="Стрелка влево 5">
            <a:hlinkClick r:id="rId9" action="ppaction://hlinksldjump"/>
          </p:cNvPr>
          <p:cNvSpPr/>
          <p:nvPr/>
        </p:nvSpPr>
        <p:spPr>
          <a:xfrm>
            <a:off x="6011863" y="6165850"/>
            <a:ext cx="2663825" cy="692150"/>
          </a:xfrm>
          <a:prstGeom prst="lef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 err="1" smtClean="0">
                <a:solidFill>
                  <a:srgbClr val="002060"/>
                </a:solidFill>
              </a:rPr>
              <a:t>Артқа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ChangeArrowheads="1"/>
          </p:cNvSpPr>
          <p:nvPr/>
        </p:nvSpPr>
        <p:spPr bwMode="auto">
          <a:xfrm>
            <a:off x="0" y="181243"/>
            <a:ext cx="91440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4000" dirty="0" err="1"/>
              <a:t>қалжың үшін немесе</a:t>
            </a:r>
            <a:r>
              <a:rPr lang="ru-RU" sz="4000" dirty="0"/>
              <a:t> </a:t>
            </a:r>
            <a:r>
              <a:rPr lang="ru-RU" sz="4000" dirty="0" err="1"/>
              <a:t>зиянкестік</a:t>
            </a:r>
            <a:r>
              <a:rPr lang="ru-RU" sz="4000" dirty="0"/>
              <a:t> </a:t>
            </a:r>
            <a:r>
              <a:rPr lang="ru-RU" sz="4000" dirty="0" err="1"/>
              <a:t>үшін жасалған бағдарлама.</a:t>
            </a:r>
            <a:r>
              <a:rPr lang="ru-RU" sz="4000" dirty="0"/>
              <a:t> </a:t>
            </a:r>
            <a:r>
              <a:rPr lang="ru-RU" sz="4000" dirty="0" err="1"/>
              <a:t>Басқа программалардың қүрамына </a:t>
            </a:r>
            <a:r>
              <a:rPr lang="ru-RU" sz="4000" dirty="0" err="1" smtClean="0"/>
              <a:t>еніп</a:t>
            </a:r>
            <a:r>
              <a:rPr lang="ru-RU" sz="4000" dirty="0"/>
              <a:t>, </a:t>
            </a:r>
            <a:r>
              <a:rPr lang="ru-RU" sz="4000" dirty="0" err="1"/>
              <a:t>содан</a:t>
            </a:r>
            <a:r>
              <a:rPr lang="ru-RU" sz="4000" dirty="0"/>
              <a:t> </a:t>
            </a:r>
            <a:r>
              <a:rPr lang="ru-RU" sz="4000" dirty="0" err="1"/>
              <a:t>кейін</a:t>
            </a:r>
            <a:r>
              <a:rPr lang="ru-RU" sz="4000" dirty="0"/>
              <a:t> </a:t>
            </a:r>
            <a:r>
              <a:rPr lang="ru-RU" sz="4000" dirty="0" err="1"/>
              <a:t>жағымсыз, </a:t>
            </a:r>
            <a:r>
              <a:rPr lang="ru-RU" sz="4000" dirty="0"/>
              <a:t>ал </a:t>
            </a:r>
            <a:r>
              <a:rPr lang="ru-RU" sz="4000" dirty="0" err="1"/>
              <a:t>кейде</a:t>
            </a:r>
            <a:r>
              <a:rPr lang="ru-RU" sz="4000" dirty="0"/>
              <a:t> </a:t>
            </a:r>
            <a:r>
              <a:rPr lang="ru-RU" sz="4000" dirty="0" err="1"/>
              <a:t>тіпті</a:t>
            </a:r>
            <a:r>
              <a:rPr lang="ru-RU" sz="4000" dirty="0"/>
              <a:t> </a:t>
            </a:r>
            <a:r>
              <a:rPr lang="ru-RU" sz="4000" dirty="0" err="1"/>
              <a:t>қауіпті әрекеттер жасай</a:t>
            </a:r>
            <a:r>
              <a:rPr lang="ru-RU" sz="4000" dirty="0"/>
              <a:t> </a:t>
            </a:r>
            <a:r>
              <a:rPr lang="ru-RU" sz="4000" dirty="0" err="1"/>
              <a:t>отырып</a:t>
            </a:r>
            <a:r>
              <a:rPr lang="ru-RU" sz="4000" dirty="0"/>
              <a:t> </a:t>
            </a:r>
            <a:r>
              <a:rPr lang="ru-RU" sz="4000" dirty="0" err="1"/>
              <a:t>тарайды</a:t>
            </a:r>
            <a:r>
              <a:rPr lang="ru-RU" sz="4000" dirty="0"/>
              <a:t>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1" name="Picture 3" descr="На Ближнем Востоке обнаружили компьютерный вирус - новый вид кибероружия Новости Армении - NEWS.am"/>
          <p:cNvPicPr>
            <a:picLocks noChangeAspect="1" noChangeArrowheads="1"/>
          </p:cNvPicPr>
          <p:nvPr/>
        </p:nvPicPr>
        <p:blipFill>
          <a:blip r:embed="rId2" cstate="print"/>
          <a:srcRect l="5191" t="11340" r="9760" b="21881"/>
          <a:stretch>
            <a:fillRect/>
          </a:stretch>
        </p:blipFill>
        <p:spPr bwMode="auto">
          <a:xfrm>
            <a:off x="323850" y="3975100"/>
            <a:ext cx="4895850" cy="288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6732588" y="5013325"/>
            <a:ext cx="1766887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вирус</a:t>
            </a:r>
            <a:endParaRPr lang="ru-RU" sz="4800" b="1">
              <a:solidFill>
                <a:srgbClr val="984807"/>
              </a:solidFill>
              <a:latin typeface="Calibri" pitchFamily="34" charset="0"/>
            </a:endParaRPr>
          </a:p>
        </p:txBody>
      </p:sp>
      <p:sp>
        <p:nvSpPr>
          <p:cNvPr id="6" name="Стрелка влево 5">
            <a:hlinkClick r:id="rId3" action="ppaction://hlinksldjump"/>
          </p:cNvPr>
          <p:cNvSpPr/>
          <p:nvPr/>
        </p:nvSpPr>
        <p:spPr>
          <a:xfrm>
            <a:off x="6164263" y="5949280"/>
            <a:ext cx="2663825" cy="692150"/>
          </a:xfrm>
          <a:prstGeom prst="lef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 err="1" smtClean="0">
                <a:solidFill>
                  <a:srgbClr val="002060"/>
                </a:solidFill>
              </a:rPr>
              <a:t>Артқа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ChangeArrowheads="1"/>
          </p:cNvSpPr>
          <p:nvPr/>
        </p:nvSpPr>
        <p:spPr bwMode="auto">
          <a:xfrm>
            <a:off x="0" y="1001138"/>
            <a:ext cx="9144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Ұлыбританияның оңтүстігінде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құрылғының атауымен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аталатын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қала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бар,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қатты магнитті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диск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9" name="Picture 5" descr="Винчестер SATA 1000Gb Western Digital Caviar Green WD10EARS - UltraPri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3284538"/>
            <a:ext cx="3322638" cy="332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5435600" y="4797425"/>
            <a:ext cx="30448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 b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винчестер</a:t>
            </a:r>
            <a:endParaRPr lang="ru-RU" sz="4800" b="1">
              <a:solidFill>
                <a:srgbClr val="984807"/>
              </a:solidFill>
              <a:latin typeface="Calibri" pitchFamily="34" charset="0"/>
            </a:endParaRPr>
          </a:p>
        </p:txBody>
      </p:sp>
      <p:sp>
        <p:nvSpPr>
          <p:cNvPr id="7" name="Стрелка влево 6">
            <a:hlinkClick r:id="rId3" action="ppaction://hlinksldjump"/>
          </p:cNvPr>
          <p:cNvSpPr/>
          <p:nvPr/>
        </p:nvSpPr>
        <p:spPr>
          <a:xfrm>
            <a:off x="6011863" y="5805264"/>
            <a:ext cx="2663825" cy="692150"/>
          </a:xfrm>
          <a:prstGeom prst="lef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 err="1" smtClean="0">
                <a:solidFill>
                  <a:srgbClr val="002060"/>
                </a:solidFill>
              </a:rPr>
              <a:t>Артқа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Прямоугольник 1"/>
          <p:cNvSpPr>
            <a:spLocks noChangeArrowheads="1"/>
          </p:cNvSpPr>
          <p:nvPr/>
        </p:nvSpPr>
        <p:spPr bwMode="auto">
          <a:xfrm>
            <a:off x="0" y="0"/>
            <a:ext cx="91440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6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6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«Сәйкестендіру» </a:t>
            </a:r>
            <a:r>
              <a:rPr lang="ru-RU" sz="6600" b="1" dirty="0" err="1" smtClean="0">
                <a:latin typeface="Times New Roman" pitchFamily="18" charset="0"/>
                <a:cs typeface="Times New Roman" pitchFamily="18" charset="0"/>
              </a:rPr>
              <a:t>аялдамасы</a:t>
            </a:r>
            <a:endParaRPr lang="ru-RU" sz="6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1" name="Picture 2" descr="Юлия Пушкова ВКонтакт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33550"/>
            <a:ext cx="9144000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https://im0-tub-kz.yandex.net/i?id=b06111c2e8cce9291b2b453a0839ba5e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71945"/>
            <a:ext cx="8064896" cy="54093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https://arhivurokov.ru/kopilka/uploads/user_file_550896622f452/konspiekt-dlia-uroka-informatiki-grafikalyk-riedaktorynyn-suriet-salu-k-u-raldary_2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92695"/>
            <a:ext cx="7992888" cy="54054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Прямоугольник 1"/>
          <p:cNvSpPr>
            <a:spLocks noChangeArrowheads="1"/>
          </p:cNvSpPr>
          <p:nvPr/>
        </p:nvSpPr>
        <p:spPr bwMode="auto">
          <a:xfrm>
            <a:off x="0" y="0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«Анаграмма» </a:t>
            </a:r>
            <a:r>
              <a:rPr lang="ru-RU" sz="6000" b="1" dirty="0" err="1" smtClean="0">
                <a:latin typeface="Times New Roman" pitchFamily="18" charset="0"/>
                <a:cs typeface="Times New Roman" pitchFamily="18" charset="0"/>
              </a:rPr>
              <a:t>аялдамасы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5" name="Picture 2" descr="Юлия Пушкова ВКонтакт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33550"/>
            <a:ext cx="9144000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8" name="Rectangle 4"/>
          <p:cNvSpPr>
            <a:spLocks noChangeArrowheads="1"/>
          </p:cNvSpPr>
          <p:nvPr/>
        </p:nvSpPr>
        <p:spPr bwMode="auto">
          <a:xfrm>
            <a:off x="250825" y="1484313"/>
            <a:ext cx="144145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dirty="0" err="1"/>
              <a:t>ретьюпомк</a:t>
            </a:r>
            <a:endParaRPr lang="ru-RU" sz="2000" dirty="0"/>
          </a:p>
        </p:txBody>
      </p:sp>
      <p:sp>
        <p:nvSpPr>
          <p:cNvPr id="103430" name="Rectangle 6"/>
          <p:cNvSpPr>
            <a:spLocks noChangeArrowheads="1"/>
          </p:cNvSpPr>
          <p:nvPr/>
        </p:nvSpPr>
        <p:spPr bwMode="auto">
          <a:xfrm>
            <a:off x="2124075" y="1484313"/>
            <a:ext cx="15843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компьютер</a:t>
            </a:r>
          </a:p>
        </p:txBody>
      </p:sp>
      <p:sp>
        <p:nvSpPr>
          <p:cNvPr id="103431" name="Rectangle 7"/>
          <p:cNvSpPr>
            <a:spLocks noChangeArrowheads="1"/>
          </p:cNvSpPr>
          <p:nvPr/>
        </p:nvSpPr>
        <p:spPr bwMode="auto">
          <a:xfrm>
            <a:off x="250825" y="2133600"/>
            <a:ext cx="144145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вредайр </a:t>
            </a:r>
          </a:p>
        </p:txBody>
      </p:sp>
      <p:sp>
        <p:nvSpPr>
          <p:cNvPr id="103432" name="Rectangle 8"/>
          <p:cNvSpPr>
            <a:spLocks noChangeArrowheads="1"/>
          </p:cNvSpPr>
          <p:nvPr/>
        </p:nvSpPr>
        <p:spPr bwMode="auto">
          <a:xfrm>
            <a:off x="2124075" y="2133600"/>
            <a:ext cx="15843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драйвер</a:t>
            </a:r>
          </a:p>
        </p:txBody>
      </p:sp>
      <p:sp>
        <p:nvSpPr>
          <p:cNvPr id="103433" name="Rectangle 9"/>
          <p:cNvSpPr>
            <a:spLocks noChangeArrowheads="1"/>
          </p:cNvSpPr>
          <p:nvPr/>
        </p:nvSpPr>
        <p:spPr bwMode="auto">
          <a:xfrm>
            <a:off x="250825" y="2852738"/>
            <a:ext cx="144145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демом</a:t>
            </a:r>
          </a:p>
        </p:txBody>
      </p:sp>
      <p:sp>
        <p:nvSpPr>
          <p:cNvPr id="103434" name="Rectangle 10"/>
          <p:cNvSpPr>
            <a:spLocks noChangeArrowheads="1"/>
          </p:cNvSpPr>
          <p:nvPr/>
        </p:nvSpPr>
        <p:spPr bwMode="auto">
          <a:xfrm>
            <a:off x="2124075" y="2852738"/>
            <a:ext cx="15843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модем</a:t>
            </a:r>
          </a:p>
        </p:txBody>
      </p:sp>
      <p:sp>
        <p:nvSpPr>
          <p:cNvPr id="103436" name="Rectangle 12"/>
          <p:cNvSpPr>
            <a:spLocks noChangeArrowheads="1"/>
          </p:cNvSpPr>
          <p:nvPr/>
        </p:nvSpPr>
        <p:spPr bwMode="auto">
          <a:xfrm>
            <a:off x="250825" y="3500438"/>
            <a:ext cx="144145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лайф</a:t>
            </a:r>
            <a:r>
              <a:rPr lang="ru-RU"/>
              <a:t> </a:t>
            </a:r>
          </a:p>
        </p:txBody>
      </p:sp>
      <p:sp>
        <p:nvSpPr>
          <p:cNvPr id="103437" name="Rectangle 13"/>
          <p:cNvSpPr>
            <a:spLocks noChangeArrowheads="1"/>
          </p:cNvSpPr>
          <p:nvPr/>
        </p:nvSpPr>
        <p:spPr bwMode="auto">
          <a:xfrm>
            <a:off x="2124075" y="3500438"/>
            <a:ext cx="15843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файл</a:t>
            </a:r>
          </a:p>
        </p:txBody>
      </p:sp>
      <p:sp>
        <p:nvSpPr>
          <p:cNvPr id="103438" name="Rectangle 14"/>
          <p:cNvSpPr>
            <a:spLocks noChangeArrowheads="1"/>
          </p:cNvSpPr>
          <p:nvPr/>
        </p:nvSpPr>
        <p:spPr bwMode="auto">
          <a:xfrm>
            <a:off x="250825" y="4149725"/>
            <a:ext cx="144145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ротином</a:t>
            </a:r>
            <a:r>
              <a:rPr lang="ru-RU"/>
              <a:t> </a:t>
            </a:r>
          </a:p>
        </p:txBody>
      </p:sp>
      <p:sp>
        <p:nvSpPr>
          <p:cNvPr id="103439" name="Rectangle 15"/>
          <p:cNvSpPr>
            <a:spLocks noChangeArrowheads="1"/>
          </p:cNvSpPr>
          <p:nvPr/>
        </p:nvSpPr>
        <p:spPr bwMode="auto">
          <a:xfrm>
            <a:off x="2124075" y="4149725"/>
            <a:ext cx="15843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монитор</a:t>
            </a:r>
          </a:p>
        </p:txBody>
      </p:sp>
      <p:sp>
        <p:nvSpPr>
          <p:cNvPr id="103440" name="Rectangle 16"/>
          <p:cNvSpPr>
            <a:spLocks noChangeArrowheads="1"/>
          </p:cNvSpPr>
          <p:nvPr/>
        </p:nvSpPr>
        <p:spPr bwMode="auto">
          <a:xfrm>
            <a:off x="250825" y="4868863"/>
            <a:ext cx="144145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атексид</a:t>
            </a:r>
            <a:r>
              <a:rPr lang="ru-RU"/>
              <a:t> </a:t>
            </a:r>
          </a:p>
        </p:txBody>
      </p:sp>
      <p:sp>
        <p:nvSpPr>
          <p:cNvPr id="103441" name="Rectangle 17"/>
          <p:cNvSpPr>
            <a:spLocks noChangeArrowheads="1"/>
          </p:cNvSpPr>
          <p:nvPr/>
        </p:nvSpPr>
        <p:spPr bwMode="auto">
          <a:xfrm>
            <a:off x="2124075" y="4868863"/>
            <a:ext cx="15843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дискета</a:t>
            </a:r>
          </a:p>
        </p:txBody>
      </p:sp>
      <p:sp>
        <p:nvSpPr>
          <p:cNvPr id="103442" name="Rectangle 18"/>
          <p:cNvSpPr>
            <a:spLocks noChangeArrowheads="1"/>
          </p:cNvSpPr>
          <p:nvPr/>
        </p:nvSpPr>
        <p:spPr bwMode="auto">
          <a:xfrm>
            <a:off x="250825" y="5589588"/>
            <a:ext cx="144145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нирперт</a:t>
            </a:r>
            <a:r>
              <a:rPr lang="ru-RU"/>
              <a:t> </a:t>
            </a:r>
          </a:p>
        </p:txBody>
      </p:sp>
      <p:sp>
        <p:nvSpPr>
          <p:cNvPr id="103443" name="Rectangle 19"/>
          <p:cNvSpPr>
            <a:spLocks noChangeArrowheads="1"/>
          </p:cNvSpPr>
          <p:nvPr/>
        </p:nvSpPr>
        <p:spPr bwMode="auto">
          <a:xfrm>
            <a:off x="2124075" y="5589588"/>
            <a:ext cx="15843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dirty="0"/>
              <a:t>принтер</a:t>
            </a:r>
          </a:p>
        </p:txBody>
      </p:sp>
      <p:sp>
        <p:nvSpPr>
          <p:cNvPr id="103444" name="Rectangle 20"/>
          <p:cNvSpPr>
            <a:spLocks noChangeArrowheads="1"/>
          </p:cNvSpPr>
          <p:nvPr/>
        </p:nvSpPr>
        <p:spPr bwMode="auto">
          <a:xfrm>
            <a:off x="5075238" y="1484313"/>
            <a:ext cx="144145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чесвентир </a:t>
            </a:r>
          </a:p>
        </p:txBody>
      </p:sp>
      <p:sp>
        <p:nvSpPr>
          <p:cNvPr id="103445" name="Rectangle 21"/>
          <p:cNvSpPr>
            <a:spLocks noChangeArrowheads="1"/>
          </p:cNvSpPr>
          <p:nvPr/>
        </p:nvSpPr>
        <p:spPr bwMode="auto">
          <a:xfrm>
            <a:off x="6948488" y="1484313"/>
            <a:ext cx="15843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винчестер</a:t>
            </a:r>
          </a:p>
        </p:txBody>
      </p:sp>
      <p:sp>
        <p:nvSpPr>
          <p:cNvPr id="103446" name="Rectangle 22"/>
          <p:cNvSpPr>
            <a:spLocks noChangeArrowheads="1"/>
          </p:cNvSpPr>
          <p:nvPr/>
        </p:nvSpPr>
        <p:spPr bwMode="auto">
          <a:xfrm>
            <a:off x="5075238" y="2133600"/>
            <a:ext cx="144145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красен </a:t>
            </a:r>
          </a:p>
        </p:txBody>
      </p:sp>
      <p:sp>
        <p:nvSpPr>
          <p:cNvPr id="103447" name="Rectangle 23"/>
          <p:cNvSpPr>
            <a:spLocks noChangeArrowheads="1"/>
          </p:cNvSpPr>
          <p:nvPr/>
        </p:nvSpPr>
        <p:spPr bwMode="auto">
          <a:xfrm>
            <a:off x="6948488" y="2133600"/>
            <a:ext cx="15843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сканер</a:t>
            </a:r>
          </a:p>
        </p:txBody>
      </p:sp>
      <p:sp>
        <p:nvSpPr>
          <p:cNvPr id="103448" name="Rectangle 24"/>
          <p:cNvSpPr>
            <a:spLocks noChangeArrowheads="1"/>
          </p:cNvSpPr>
          <p:nvPr/>
        </p:nvSpPr>
        <p:spPr bwMode="auto">
          <a:xfrm>
            <a:off x="5075238" y="2852738"/>
            <a:ext cx="144145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локитайб </a:t>
            </a:r>
          </a:p>
        </p:txBody>
      </p:sp>
      <p:sp>
        <p:nvSpPr>
          <p:cNvPr id="103449" name="Rectangle 25"/>
          <p:cNvSpPr>
            <a:spLocks noChangeArrowheads="1"/>
          </p:cNvSpPr>
          <p:nvPr/>
        </p:nvSpPr>
        <p:spPr bwMode="auto">
          <a:xfrm>
            <a:off x="6948488" y="2852738"/>
            <a:ext cx="15843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килобайт</a:t>
            </a:r>
          </a:p>
        </p:txBody>
      </p:sp>
      <p:sp>
        <p:nvSpPr>
          <p:cNvPr id="103450" name="Rectangle 26"/>
          <p:cNvSpPr>
            <a:spLocks noChangeArrowheads="1"/>
          </p:cNvSpPr>
          <p:nvPr/>
        </p:nvSpPr>
        <p:spPr bwMode="auto">
          <a:xfrm>
            <a:off x="5075238" y="3500438"/>
            <a:ext cx="144145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схеромикма </a:t>
            </a:r>
          </a:p>
        </p:txBody>
      </p:sp>
      <p:sp>
        <p:nvSpPr>
          <p:cNvPr id="103451" name="Rectangle 27"/>
          <p:cNvSpPr>
            <a:spLocks noChangeArrowheads="1"/>
          </p:cNvSpPr>
          <p:nvPr/>
        </p:nvSpPr>
        <p:spPr bwMode="auto">
          <a:xfrm>
            <a:off x="6948488" y="3500438"/>
            <a:ext cx="15843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микросхема</a:t>
            </a:r>
          </a:p>
        </p:txBody>
      </p:sp>
      <p:sp>
        <p:nvSpPr>
          <p:cNvPr id="103452" name="Rectangle 28"/>
          <p:cNvSpPr>
            <a:spLocks noChangeArrowheads="1"/>
          </p:cNvSpPr>
          <p:nvPr/>
        </p:nvSpPr>
        <p:spPr bwMode="auto">
          <a:xfrm>
            <a:off x="5075238" y="4149725"/>
            <a:ext cx="144145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dirty="0" err="1" smtClean="0"/>
              <a:t>граммпора</a:t>
            </a:r>
            <a:r>
              <a:rPr lang="ru-RU" sz="2000" dirty="0" smtClean="0"/>
              <a:t> </a:t>
            </a:r>
            <a:endParaRPr lang="ru-RU" sz="2000" dirty="0"/>
          </a:p>
        </p:txBody>
      </p:sp>
      <p:sp>
        <p:nvSpPr>
          <p:cNvPr id="103453" name="Rectangle 29"/>
          <p:cNvSpPr>
            <a:spLocks noChangeArrowheads="1"/>
          </p:cNvSpPr>
          <p:nvPr/>
        </p:nvSpPr>
        <p:spPr bwMode="auto">
          <a:xfrm>
            <a:off x="6948264" y="4149080"/>
            <a:ext cx="15843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dirty="0" smtClean="0"/>
              <a:t>программа</a:t>
            </a:r>
            <a:endParaRPr lang="ru-RU" sz="2000" dirty="0"/>
          </a:p>
        </p:txBody>
      </p:sp>
      <p:sp>
        <p:nvSpPr>
          <p:cNvPr id="103454" name="Rectangle 30"/>
          <p:cNvSpPr>
            <a:spLocks noChangeArrowheads="1"/>
          </p:cNvSpPr>
          <p:nvPr/>
        </p:nvSpPr>
        <p:spPr bwMode="auto">
          <a:xfrm>
            <a:off x="5075238" y="4868863"/>
            <a:ext cx="144145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аниш </a:t>
            </a:r>
          </a:p>
        </p:txBody>
      </p:sp>
      <p:sp>
        <p:nvSpPr>
          <p:cNvPr id="103455" name="Rectangle 31"/>
          <p:cNvSpPr>
            <a:spLocks noChangeArrowheads="1"/>
          </p:cNvSpPr>
          <p:nvPr/>
        </p:nvSpPr>
        <p:spPr bwMode="auto">
          <a:xfrm>
            <a:off x="6948488" y="4868863"/>
            <a:ext cx="15843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dirty="0"/>
              <a:t>шина</a:t>
            </a:r>
          </a:p>
        </p:txBody>
      </p:sp>
      <p:sp>
        <p:nvSpPr>
          <p:cNvPr id="103456" name="Rectangle 32"/>
          <p:cNvSpPr>
            <a:spLocks noChangeArrowheads="1"/>
          </p:cNvSpPr>
          <p:nvPr/>
        </p:nvSpPr>
        <p:spPr bwMode="auto">
          <a:xfrm>
            <a:off x="5075238" y="5589588"/>
            <a:ext cx="144145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dirty="0" err="1"/>
              <a:t>уншаикни</a:t>
            </a:r>
            <a:r>
              <a:rPr lang="ru-RU" sz="2000" dirty="0"/>
              <a:t> </a:t>
            </a:r>
          </a:p>
        </p:txBody>
      </p:sp>
      <p:sp>
        <p:nvSpPr>
          <p:cNvPr id="103457" name="Rectangle 33"/>
          <p:cNvSpPr>
            <a:spLocks noChangeArrowheads="1"/>
          </p:cNvSpPr>
          <p:nvPr/>
        </p:nvSpPr>
        <p:spPr bwMode="auto">
          <a:xfrm>
            <a:off x="6948488" y="5589588"/>
            <a:ext cx="15843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наушники</a:t>
            </a:r>
          </a:p>
        </p:txBody>
      </p:sp>
      <p:sp>
        <p:nvSpPr>
          <p:cNvPr id="33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40960" cy="108012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сайыс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шатастырылған сөздерден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информатикаға қатысы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бар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сөз алу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"док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сөзінен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"код«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"иголка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сөзінен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"логика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».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3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3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3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3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3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3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3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3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3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3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3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3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03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03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03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03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03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03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03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03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03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03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03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03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03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03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03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103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034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034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03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03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8" grpId="0" animBg="1"/>
      <p:bldP spid="103430" grpId="0" animBg="1"/>
      <p:bldP spid="103431" grpId="0" animBg="1"/>
      <p:bldP spid="103432" grpId="0" animBg="1"/>
      <p:bldP spid="103433" grpId="0" animBg="1"/>
      <p:bldP spid="103434" grpId="0" animBg="1"/>
      <p:bldP spid="103436" grpId="0" animBg="1"/>
      <p:bldP spid="103437" grpId="0" animBg="1"/>
      <p:bldP spid="103438" grpId="0" animBg="1"/>
      <p:bldP spid="103439" grpId="0" animBg="1"/>
      <p:bldP spid="103440" grpId="0" animBg="1"/>
      <p:bldP spid="103441" grpId="0" animBg="1"/>
      <p:bldP spid="103442" grpId="0" animBg="1"/>
      <p:bldP spid="103443" grpId="0" animBg="1"/>
      <p:bldP spid="103444" grpId="0" animBg="1"/>
      <p:bldP spid="103445" grpId="0" animBg="1"/>
      <p:bldP spid="103446" grpId="0" animBg="1"/>
      <p:bldP spid="103447" grpId="0" animBg="1"/>
      <p:bldP spid="103448" grpId="0" animBg="1"/>
      <p:bldP spid="103449" grpId="0" animBg="1"/>
      <p:bldP spid="103450" grpId="0" animBg="1"/>
      <p:bldP spid="103451" grpId="0" animBg="1"/>
      <p:bldP spid="103452" grpId="0" animBg="1"/>
      <p:bldP spid="103453" grpId="0" animBg="1"/>
      <p:bldP spid="103454" grpId="0" animBg="1"/>
      <p:bldP spid="103455" grpId="0" animBg="1"/>
      <p:bldP spid="103456" grpId="0" animBg="1"/>
      <p:bldP spid="10345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Прямоугольник 1"/>
          <p:cNvSpPr>
            <a:spLocks noChangeArrowheads="1"/>
          </p:cNvSpPr>
          <p:nvPr/>
        </p:nvSpPr>
        <p:spPr bwMode="auto">
          <a:xfrm>
            <a:off x="0" y="0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6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Мозайка</a:t>
            </a:r>
            <a:r>
              <a:rPr lang="ru-RU" sz="6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6000" b="1" dirty="0" err="1" smtClean="0">
                <a:latin typeface="Times New Roman" pitchFamily="18" charset="0"/>
                <a:cs typeface="Times New Roman" pitchFamily="18" charset="0"/>
              </a:rPr>
              <a:t>аялдамасы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7" name="Picture 2" descr="Юлия Пушкова ВКонтакт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33550"/>
            <a:ext cx="9144000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OMPEXPERT - Блог о компьютерах и ноутбуках - Page 3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8" y="0"/>
            <a:ext cx="91297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Прямоугольник 1"/>
          <p:cNvSpPr>
            <a:spLocks noChangeArrowheads="1"/>
          </p:cNvSpPr>
          <p:nvPr/>
        </p:nvSpPr>
        <p:spPr bwMode="auto">
          <a:xfrm>
            <a:off x="0" y="0"/>
            <a:ext cx="91440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«Топ </a:t>
            </a:r>
            <a:r>
              <a:rPr lang="ru-RU" sz="6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басшысы</a:t>
            </a:r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6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 smtClean="0">
                <a:latin typeface="Times New Roman" pitchFamily="18" charset="0"/>
                <a:cs typeface="Times New Roman" pitchFamily="18" charset="0"/>
              </a:rPr>
              <a:t>аялдамасы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9" name="Picture 2" descr="Юлия Пушкова ВКонтакт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33550"/>
            <a:ext cx="9144000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Прямоугольник 1"/>
          <p:cNvSpPr>
            <a:spLocks noChangeArrowheads="1"/>
          </p:cNvSpPr>
          <p:nvPr/>
        </p:nvSpPr>
        <p:spPr bwMode="auto">
          <a:xfrm>
            <a:off x="0" y="0"/>
            <a:ext cx="91440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0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5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5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Құрылғылар</a:t>
            </a:r>
            <a:r>
              <a:rPr lang="ru-RU" sz="5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5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b="1" dirty="0" err="1" smtClean="0">
                <a:latin typeface="Times New Roman" pitchFamily="18" charset="0"/>
                <a:cs typeface="Times New Roman" pitchFamily="18" charset="0"/>
              </a:rPr>
              <a:t>аялдамасы</a:t>
            </a:r>
            <a:endParaRPr lang="ru-RU" sz="5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19" name="Picture 2" descr="Юлия Пушкова ВКонтакт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33550"/>
            <a:ext cx="9144000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68313" y="1628775"/>
            <a:ext cx="2879725" cy="10795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Енгізу</a:t>
            </a:r>
            <a:endParaRPr lang="ru-RU" sz="4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724525" y="1628775"/>
            <a:ext cx="3095625" cy="10795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Шығару</a:t>
            </a:r>
            <a:endParaRPr lang="ru-RU" sz="4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908175" y="0"/>
            <a:ext cx="5111750" cy="90805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Құрылғы</a:t>
            </a:r>
            <a:endParaRPr lang="ru-RU" sz="4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 стрелкой 5"/>
          <p:cNvCxnSpPr>
            <a:stCxn id="4" idx="2"/>
            <a:endCxn id="2" idx="0"/>
          </p:cNvCxnSpPr>
          <p:nvPr/>
        </p:nvCxnSpPr>
        <p:spPr>
          <a:xfrm flipH="1">
            <a:off x="1908175" y="908050"/>
            <a:ext cx="2555875" cy="720725"/>
          </a:xfrm>
          <a:prstGeom prst="straightConnector1">
            <a:avLst/>
          </a:prstGeom>
          <a:ln w="762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4" idx="2"/>
            <a:endCxn id="3" idx="0"/>
          </p:cNvCxnSpPr>
          <p:nvPr/>
        </p:nvCxnSpPr>
        <p:spPr>
          <a:xfrm>
            <a:off x="4464050" y="908050"/>
            <a:ext cx="2808288" cy="720725"/>
          </a:xfrm>
          <a:prstGeom prst="straightConnector1">
            <a:avLst/>
          </a:prstGeom>
          <a:ln w="762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71" name="Прямоугольник 9"/>
          <p:cNvSpPr>
            <a:spLocks noChangeArrowheads="1"/>
          </p:cNvSpPr>
          <p:nvPr/>
        </p:nvSpPr>
        <p:spPr bwMode="auto">
          <a:xfrm>
            <a:off x="0" y="4149080"/>
            <a:ext cx="91440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ПРИНТЕР,   КЛАВИАТУРА,   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ТЫШҚАН, 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МОНИТОР,  ДЖОЙСТИК,    ПРОЕКТОР, </a:t>
            </a:r>
          </a:p>
          <a:p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СКАНЕР,   ПЛОТТЕР,    МИКРОФОН, </a:t>
            </a:r>
          </a:p>
          <a:p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ҚҰЛАҚҚАП,   КОЛОНКАЛАР,   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ТАЧПАД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5364088" y="2924175"/>
            <a:ext cx="363545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ПРИНТЕР</a:t>
            </a:r>
          </a:p>
          <a:p>
            <a:pPr algn="ctr"/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МОНИТОР</a:t>
            </a:r>
          </a:p>
          <a:p>
            <a:pPr algn="ctr"/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ПРОЕКТОР</a:t>
            </a:r>
          </a:p>
          <a:p>
            <a:pPr algn="ctr"/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ПЛОТТЕР </a:t>
            </a:r>
          </a:p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ҚҰЛАҚҚАП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КОЛОНКАЛАР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13" name="Прямоугольник 9"/>
          <p:cNvSpPr>
            <a:spLocks noChangeArrowheads="1"/>
          </p:cNvSpPr>
          <p:nvPr/>
        </p:nvSpPr>
        <p:spPr bwMode="auto">
          <a:xfrm>
            <a:off x="179388" y="2924175"/>
            <a:ext cx="3635375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КЛАВИАТУРА</a:t>
            </a:r>
          </a:p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ТЫШҚАН 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ДЖОЙСТИК </a:t>
            </a:r>
          </a:p>
          <a:p>
            <a:pPr algn="ctr"/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СКАНЕР</a:t>
            </a:r>
          </a:p>
          <a:p>
            <a:pPr algn="ctr"/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МИКРОФОН </a:t>
            </a:r>
          </a:p>
          <a:p>
            <a:pPr algn="ctr"/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ТАЧПАД</a:t>
            </a:r>
            <a:endParaRPr lang="ru-RU" sz="3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1" grpId="0"/>
      <p:bldP spid="10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Прямоугольник 1"/>
          <p:cNvSpPr>
            <a:spLocks noChangeArrowheads="1"/>
          </p:cNvSpPr>
          <p:nvPr/>
        </p:nvSpPr>
        <p:spPr bwMode="auto">
          <a:xfrm>
            <a:off x="0" y="0"/>
            <a:ext cx="9144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«Алгоритм» </a:t>
            </a:r>
            <a:r>
              <a:rPr lang="ru-RU" sz="5400" b="1" dirty="0" err="1" smtClean="0">
                <a:latin typeface="Times New Roman" pitchFamily="18" charset="0"/>
                <a:cs typeface="Times New Roman" pitchFamily="18" charset="0"/>
              </a:rPr>
              <a:t>аялдамасы</a:t>
            </a:r>
            <a:endParaRPr lang="ru-RU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5059" name="Picture 2" descr="Юлия Пушкова ВКонтакт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33550"/>
            <a:ext cx="9144000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2"/>
          <p:cNvSpPr txBox="1">
            <a:spLocks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Отметьте точки на координатной плоскости:</a:t>
            </a:r>
          </a:p>
          <a:p>
            <a:pPr eaLnBrk="0" hangingPunct="0">
              <a:defRPr/>
            </a:pPr>
            <a:endParaRPr lang="ru-RU" sz="3600" dirty="0">
              <a:solidFill>
                <a:schemeClr val="tx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eaLnBrk="0" hangingPunct="0">
              <a:defRPr/>
            </a:pP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1(1,2), 2 (1,3), 3 (2,4), 4 (5,4), 5 (4,5), 6 (4,7), 7 (5,8), 8 (9,8),  9 (10, 7),  10 (17, 7),  11 (17, 6),  12 (10, 6), 13 (10,5),   14 (9,4),  15 (13,4),  16 (14,3, ) 17 (14,2),  18 (13,1),  19 (2,1)</a:t>
            </a:r>
          </a:p>
          <a:p>
            <a:pPr eaLnBrk="0" hangingPunct="0">
              <a:defRPr/>
            </a:pPr>
            <a:endParaRPr lang="ru-RU" sz="3200" dirty="0">
              <a:solidFill>
                <a:schemeClr val="tx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eaLnBrk="0" hangingPunct="0">
              <a:defRPr/>
            </a:pPr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Соедините точки в заданной последовательности:</a:t>
            </a:r>
          </a:p>
          <a:p>
            <a:pPr eaLnBrk="0" hangingPunct="0">
              <a:defRPr/>
            </a:pP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1-2-3-4-5-6-7-8-9-10-11-12-13-14-15-16-17-18-19-1 </a:t>
            </a:r>
            <a:r>
              <a:rPr lang="ru-RU" sz="5400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</a:p>
          <a:p>
            <a:pPr eaLnBrk="0" hangingPunct="0">
              <a:defRPr/>
            </a:pPr>
            <a:r>
              <a:rPr lang="ru-RU" sz="5400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0"/>
          <a:ext cx="9144000" cy="6859594"/>
        </p:xfrm>
        <a:graphic>
          <a:graphicData uri="http://schemas.openxmlformats.org/drawingml/2006/table">
            <a:tbl>
              <a:tblPr/>
              <a:tblGrid>
                <a:gridCol w="481013"/>
                <a:gridCol w="479425"/>
                <a:gridCol w="482600"/>
                <a:gridCol w="481012"/>
                <a:gridCol w="481013"/>
                <a:gridCol w="481012"/>
                <a:gridCol w="482600"/>
                <a:gridCol w="481013"/>
                <a:gridCol w="481012"/>
                <a:gridCol w="481013"/>
                <a:gridCol w="482600"/>
                <a:gridCol w="479425"/>
                <a:gridCol w="481012"/>
                <a:gridCol w="482600"/>
                <a:gridCol w="481013"/>
                <a:gridCol w="481012"/>
                <a:gridCol w="481013"/>
                <a:gridCol w="482600"/>
                <a:gridCol w="481012"/>
              </a:tblGrid>
              <a:tr h="538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Y</a:t>
                      </a: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38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38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38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38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38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38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38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38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38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3816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38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marL="68366" marR="6836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Х</a:t>
                      </a:r>
                    </a:p>
                  </a:txBody>
                  <a:tcPr marL="68366" marR="6836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01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366" marR="68366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18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 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4" name="Прямая со стрелкой 3"/>
          <p:cNvCxnSpPr/>
          <p:nvPr/>
        </p:nvCxnSpPr>
        <p:spPr>
          <a:xfrm flipV="1">
            <a:off x="468313" y="188913"/>
            <a:ext cx="0" cy="611981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>
            <a:off x="179388" y="5949950"/>
            <a:ext cx="8964612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Прямоугольник 1"/>
          <p:cNvSpPr>
            <a:spLocks noChangeArrowheads="1"/>
          </p:cNvSpPr>
          <p:nvPr/>
        </p:nvSpPr>
        <p:spPr bwMode="auto">
          <a:xfrm>
            <a:off x="0" y="0"/>
            <a:ext cx="9144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«К</a:t>
            </a:r>
            <a:r>
              <a:rPr lang="kk-KZ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ім жылдам?</a:t>
            </a:r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5400" b="1" dirty="0" err="1" smtClean="0">
                <a:latin typeface="Times New Roman" pitchFamily="18" charset="0"/>
                <a:cs typeface="Times New Roman" pitchFamily="18" charset="0"/>
              </a:rPr>
              <a:t>аялдамасы</a:t>
            </a:r>
            <a:endParaRPr lang="ru-RU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5059" name="Picture 2" descr="Юлия Пушкова ВКонтакт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33550"/>
            <a:ext cx="9144000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Победители литературного конкурса &quot;Твоя первая книга&quot; Твоя п…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Прямоугольник 1"/>
          <p:cNvSpPr>
            <a:spLocks noChangeArrowheads="1"/>
          </p:cNvSpPr>
          <p:nvPr/>
        </p:nvSpPr>
        <p:spPr bwMode="auto">
          <a:xfrm>
            <a:off x="0" y="476250"/>
            <a:ext cx="9144000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8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МАРАПАТТАУ</a:t>
            </a:r>
            <a:endParaRPr lang="ru-RU" sz="8800" dirty="0">
              <a:solidFill>
                <a:srgbClr val="FF0000"/>
              </a:solidFill>
            </a:endParaRPr>
          </a:p>
        </p:txBody>
      </p:sp>
      <p:pic>
        <p:nvPicPr>
          <p:cNvPr id="51203" name="Picture 8" descr="Смайлики, картинка 43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9000" y="1412875"/>
            <a:ext cx="6851650" cy="497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1202</TotalTime>
  <Words>394</Words>
  <Application>Microsoft Office PowerPoint</Application>
  <PresentationFormat>Экран (4:3)</PresentationFormat>
  <Paragraphs>113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1 сайыс  шатастырылған сөздерден, информатикаға қатысы бар сөз алу керек. Мысалы, "док" сөзінен "код« немесе "иголка" сөзінен "логика».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001</dc:creator>
  <cp:lastModifiedBy>Admin</cp:lastModifiedBy>
  <cp:revision>108</cp:revision>
  <dcterms:created xsi:type="dcterms:W3CDTF">2014-08-02T12:31:05Z</dcterms:created>
  <dcterms:modified xsi:type="dcterms:W3CDTF">2017-06-29T11:41:35Z</dcterms:modified>
</cp:coreProperties>
</file>